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12"/>
  </p:notesMasterIdLst>
  <p:handoutMasterIdLst>
    <p:handoutMasterId r:id="rId13"/>
  </p:handoutMasterIdLst>
  <p:sldIdLst>
    <p:sldId id="275" r:id="rId3"/>
    <p:sldId id="260" r:id="rId4"/>
    <p:sldId id="4322" r:id="rId5"/>
    <p:sldId id="4323" r:id="rId6"/>
    <p:sldId id="4328" r:id="rId7"/>
    <p:sldId id="4325" r:id="rId8"/>
    <p:sldId id="4327" r:id="rId9"/>
    <p:sldId id="4324" r:id="rId10"/>
    <p:sldId id="268" r:id="rId11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468B1F-F1FA-1B2B-84E0-E4636AC30924}" name="marine elbakidze" initials="me" userId="680767a0a394c22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5C35"/>
    <a:srgbClr val="734A2B"/>
    <a:srgbClr val="0E4194"/>
    <a:srgbClr val="114FB3"/>
    <a:srgbClr val="0F5EBD"/>
    <a:srgbClr val="1252BA"/>
    <a:srgbClr val="2378A5"/>
    <a:srgbClr val="298BC1"/>
    <a:srgbClr val="3491C4"/>
    <a:srgbClr val="1F7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7F6E38-8741-0549-8266-C1E0E60248EC}" v="52" dt="2025-07-17T15:17:10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6" autoAdjust="0"/>
    <p:restoredTop sz="96164" autoAdjust="0"/>
  </p:normalViewPr>
  <p:slideViewPr>
    <p:cSldViewPr snapToGrid="0">
      <p:cViewPr varScale="1">
        <p:scale>
          <a:sx n="122" d="100"/>
          <a:sy n="122" d="100"/>
        </p:scale>
        <p:origin x="792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356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90A28E2-DD10-4390-B679-2483B9874E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7C115B-5894-4359-B2E6-4F6F62AB33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3DA19AD9-78B1-43A0-A831-13286B957AF8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EBA34A-4C0B-4BD8-9523-ADF8425A1BC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79046FE-449C-4846-B349-604CD2440B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84D5F208-FDBE-4270-AC1D-D4D87FDAE9A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5901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8B7E18DB-6A2A-4878-ABA6-5864714DC3CD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7DEE68E-7E9E-4449-9461-516ADBA6E3D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2634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jp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jp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4860CE-6DC5-4FE6-B529-930A708DF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3D5D1BA-628D-47A7-A16C-509BE3351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9CD-C4CC-4EDC-8E4E-D9A320FEA0A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6FC423-D6BE-491D-9DBF-E7F1D4649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38FBF3C-04E0-4466-89E0-9F7716E08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B4F16-3DF4-4386-A821-AC8857A44C9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534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102417-7846-490C-8AE2-40C9CFC67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4DDC75-A3C4-40BB-AA57-DB480E76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9CD-C4CC-4EDC-8E4E-D9A320FEA0A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F5AF773-B92E-4A02-9718-4429B73F8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E853288-052E-4B9C-9E35-E0D89DC2F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B4F16-3DF4-4386-A821-AC8857A44C9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434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16C0DE-FC9B-4ED6-A8A4-2431C184D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6365CB-DCFB-44AF-8B12-E7F7BA4EC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/>
          <a:lstStyle>
            <a:lvl1pPr marL="228600" indent="-228600">
              <a:buSzPct val="115000"/>
              <a:buFont typeface="Wingdings" panose="05000000000000000000" pitchFamily="2" charset="2"/>
              <a:buChar char="§"/>
              <a:defRPr/>
            </a:lvl1pPr>
            <a:lvl2pPr marL="800100" indent="-342900">
              <a:buFont typeface="Courier New" panose="02070309020205020404" pitchFamily="49" charset="0"/>
              <a:buChar char="o"/>
              <a:defRPr/>
            </a:lvl2pPr>
            <a:lvl3pPr marL="1371600" indent="-457200">
              <a:buFont typeface="+mj-lt"/>
              <a:buAutoNum type="arabicPeriod"/>
              <a:defRPr/>
            </a:lvl3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05038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C69CDE-C5FD-4BD4-9489-6F73AEEA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3007E2-EE13-4B9B-9E20-821BAC46A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6BC3455-453F-4B6C-AF22-139460FFB3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82716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80923D-698E-439D-95C7-2271F983A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A98096-A35F-451F-9C31-C38FCE17A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55454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345EFA5-3629-4340-A51E-A80CA5CAE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4754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42505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F7D7F6-35B9-4577-A4B6-9784237D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44880"/>
            <a:ext cx="10515600" cy="361759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416E511-6B04-45DB-A58A-8D423E9D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9098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95F14E-65DC-42F5-AAD0-95C313DC7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F5F2CA1-046A-4F2C-924C-9D7173A645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4133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1F4D9A-50DD-447E-8179-DA8CA5603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343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6536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82E3FF-75C9-4851-88D9-6FC25033F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E738BC-197A-48ED-A11D-F8F892CECA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7113B55-E306-4B0B-A3B0-FF7347B62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38268C3-16EA-4DAD-8D63-8678DC2E3A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32BCD66-BEA1-48B0-843E-6815A2CE97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82406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'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75033C-BD67-4987-92A0-A75D2DE24E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810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B98880-C0A7-4B30-AB99-ED083B146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45286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E6FC4-D4FE-4760-B3BE-16B5EE8D7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7904AF1-B573-4540-A03F-C95657644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C49CD-C4CC-4EDC-8E4E-D9A320FEA0A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17EB9E-EFA4-4E83-AA99-B5F03FB0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ED23122-A822-4574-8255-521CFE91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B4F16-3DF4-4386-A821-AC8857A44C9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1147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135DA69-C5F3-4F0F-AAA8-29A80D0BAF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26" y="6210544"/>
            <a:ext cx="2204291" cy="46267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F122B426-97C8-4E85-9431-E6D4B6CDAE90}"/>
              </a:ext>
            </a:extLst>
          </p:cNvPr>
          <p:cNvSpPr txBox="1"/>
          <p:nvPr userDrawn="1"/>
        </p:nvSpPr>
        <p:spPr>
          <a:xfrm>
            <a:off x="4272993" y="6287992"/>
            <a:ext cx="30830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rgbClr val="0E4194"/>
                </a:solidFill>
              </a:rPr>
              <a:t>www.water4all-partnership.eu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23E600-347B-4E8F-B9C5-87AE954498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095" y="6135815"/>
            <a:ext cx="2674443" cy="5591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105B3D-74AF-4B13-AE72-7794DA01F9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7" y="885825"/>
            <a:ext cx="1002982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9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48F46A6-858D-4E01-8438-787884266D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950" y="4419600"/>
            <a:ext cx="3067050" cy="24384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9467D87-AEEB-47A7-8AB1-BD153446DD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0612"/>
            <a:ext cx="2724150" cy="28765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9D3ABA9-DDAA-4BCB-B105-03AF4B4A2D7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7" y="0"/>
            <a:ext cx="9163050" cy="1905000"/>
          </a:xfrm>
          <a:prstGeom prst="rect">
            <a:avLst/>
          </a:prstGeom>
        </p:spPr>
      </p:pic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733C105-069E-4FD7-8E97-F7CA813CC1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19DD48-B666-40A5-B7F2-509BFE82A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0623F74-FD53-4CF3-8F49-5FB66D43A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10018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4AFAB161-8003-4CBC-A96B-E906BF2CC9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7" y="0"/>
            <a:ext cx="9163050" cy="1905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87F974-0A4F-4258-A35F-F4CB6E7213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950" y="4419600"/>
            <a:ext cx="3067050" cy="2438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C7DD91-DC6A-40DE-8E51-BC24600645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0612"/>
            <a:ext cx="2724150" cy="2876550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019DD48-B666-40A5-B7F2-509BFE82A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733C105-069E-4FD7-8E97-F7CA813CC1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0623F74-FD53-4CF3-8F49-5FB66D43A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886231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CA3C7FA6-0A69-482F-BD55-A3B540B03E29}"/>
              </a:ext>
            </a:extLst>
          </p:cNvPr>
          <p:cNvSpPr txBox="1"/>
          <p:nvPr userDrawn="1"/>
        </p:nvSpPr>
        <p:spPr>
          <a:xfrm>
            <a:off x="4645478" y="4940617"/>
            <a:ext cx="2901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0E4194"/>
                </a:solidFill>
              </a:rPr>
              <a:t>Water4All@agencerecherche.fr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srgbClr val="0E4194"/>
                </a:solidFill>
              </a:rPr>
              <a:t>www.water4all-partnership.eu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42678E4-9E11-49AD-81D5-8738AFE627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778" y="6164782"/>
            <a:ext cx="2674443" cy="55918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C89B230-5540-404F-A7F9-7AD8421209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950" y="4419600"/>
            <a:ext cx="3067050" cy="24384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326CE9-495C-4E67-8BF1-6E081056CE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7" y="0"/>
            <a:ext cx="9163050" cy="1905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807DB950-52DB-4627-9FC2-774612586C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7580" y="1705930"/>
            <a:ext cx="7996837" cy="19097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fr-FR" dirty="0" err="1"/>
              <a:t>Thank</a:t>
            </a:r>
            <a:r>
              <a:rPr lang="fr-FR" dirty="0"/>
              <a:t> </a:t>
            </a:r>
            <a:r>
              <a:rPr lang="fr-FR" dirty="0" err="1"/>
              <a:t>you</a:t>
            </a:r>
            <a:r>
              <a:rPr lang="fr-FR" dirty="0"/>
              <a:t> for </a:t>
            </a:r>
            <a:r>
              <a:rPr lang="fr-FR" dirty="0" err="1"/>
              <a:t>your</a:t>
            </a:r>
            <a:r>
              <a:rPr lang="fr-FR" dirty="0"/>
              <a:t> attention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8A7D3B3-5792-4BE5-A66F-568550FEC86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0612"/>
            <a:ext cx="27241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9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EE760-637D-CB46-BD85-68CAFAAF9B8D}" type="datetime1">
              <a:rPr lang="en-GB" smtClean="0"/>
              <a:t>17/07/2025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F9D3D-0A73-AF41-85AE-4CB828B0F07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34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47240E2-8B3A-419E-8247-A60F4AE9F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WATER4ALL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DBDA15-716C-4128-B79C-7F043A67E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08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        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  <a:p>
            <a:pPr lvl="4"/>
            <a:endParaRPr lang="fr-FR" dirty="0"/>
          </a:p>
          <a:p>
            <a:pPr lvl="4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AB3324-5F63-45AF-A414-942E4B702F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C49CD-C4CC-4EDC-8E4E-D9A320FEA0AA}" type="datetimeFigureOut">
              <a:rPr lang="fr-FR" smtClean="0"/>
              <a:t>17/07/2025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2003EA-176F-4404-8372-64FE8B0C5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70507D-C393-4951-93A3-71EB2E327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B4F16-3DF4-4386-A821-AC8857A44C9E}" type="slidenum">
              <a:rPr lang="fr-FR" smtClean="0"/>
              <a:t>‹#›</a:t>
            </a:fld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4561054C-FDCE-4FA5-9174-DC03783E461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100" y="0"/>
            <a:ext cx="2246357" cy="584835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DDFD75-D920-438F-BADE-0AB7DA576ADE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678" y="323398"/>
            <a:ext cx="1869123" cy="60445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42B54B4-1044-4955-9F12-5D013EA1BC3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92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6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0" r:id="rId3"/>
    <p:sldLayoutId id="2147483652" r:id="rId4"/>
    <p:sldLayoutId id="2147483656" r:id="rId5"/>
    <p:sldLayoutId id="2147483651" r:id="rId6"/>
    <p:sldLayoutId id="2147483657" r:id="rId7"/>
    <p:sldLayoutId id="2147483653" r:id="rId8"/>
    <p:sldLayoutId id="2147483655" r:id="rId9"/>
    <p:sldLayoutId id="2147483654" r:id="rId10"/>
    <p:sldLayoutId id="21474836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72 Condensed" panose="020B05060300000000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115000"/>
        <a:buFont typeface="Wingdings" panose="05000000000000000000" pitchFamily="2" charset="2"/>
        <a:buChar char="§"/>
        <a:defRPr sz="2800" kern="1200" baseline="0">
          <a:solidFill>
            <a:schemeClr val="tx1"/>
          </a:solidFill>
          <a:latin typeface="+mj-lt"/>
          <a:ea typeface="+mn-ea"/>
          <a:cs typeface="Calibri Light" panose="020F0302020204030204" pitchFamily="34" charset="0"/>
        </a:defRPr>
      </a:lvl1pPr>
      <a:lvl2pPr marL="914400" indent="-457200" algn="l" defTabSz="914400" rtl="0" eaLnBrk="1" latinLnBrk="0" hangingPunct="1">
        <a:lnSpc>
          <a:spcPct val="90000"/>
        </a:lnSpc>
        <a:spcBef>
          <a:spcPts val="500"/>
        </a:spcBef>
        <a:buSzPct val="95000"/>
        <a:buFont typeface="Courier New" panose="02070309020205020404" pitchFamily="49" charset="0"/>
        <a:buChar char="o"/>
        <a:defRPr sz="2400" kern="1200" baseline="0">
          <a:solidFill>
            <a:schemeClr val="tx1"/>
          </a:solidFill>
          <a:latin typeface="+mj-lt"/>
          <a:ea typeface="+mn-ea"/>
          <a:cs typeface="Calibri Light" panose="020F0302020204030204" pitchFamily="34" charset="0"/>
        </a:defRPr>
      </a:lvl2pPr>
      <a:lvl3pPr marL="1371600" indent="-457200" algn="l" defTabSz="914400" rtl="0" eaLnBrk="1" latinLnBrk="0" hangingPunct="1">
        <a:lnSpc>
          <a:spcPct val="90000"/>
        </a:lnSpc>
        <a:spcBef>
          <a:spcPts val="500"/>
        </a:spcBef>
        <a:buSzPct val="90000"/>
        <a:buFont typeface="+mj-lt"/>
        <a:buAutoNum type="arabicPeriod"/>
        <a:defRPr sz="2000" kern="1200" baseline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libri Light" panose="020F0302020204030204" pitchFamily="34" charset="0"/>
        <a:buChar char="›"/>
        <a:defRPr sz="1800" kern="1200" baseline="0">
          <a:solidFill>
            <a:schemeClr val="tx1"/>
          </a:solidFill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CC2A47C-7B10-40A8-8E4C-8FDE265BB243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678" y="323398"/>
            <a:ext cx="1869123" cy="6044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94274B-EB77-4938-A39D-5A9E3269832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92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023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2" r:id="rId2"/>
    <p:sldLayoutId id="2147483673" r:id="rId3"/>
    <p:sldLayoutId id="2147483665" r:id="rId4"/>
    <p:sldLayoutId id="214748367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60AD1D-2906-F895-EDC6-FCF2DFE486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8166"/>
          <a:stretch>
            <a:fillRect/>
          </a:stretch>
        </p:blipFill>
        <p:spPr>
          <a:xfrm>
            <a:off x="0" y="0"/>
            <a:ext cx="12192000" cy="5937232"/>
          </a:xfrm>
          <a:prstGeom prst="rect">
            <a:avLst/>
          </a:prstGeom>
        </p:spPr>
      </p:pic>
      <p:pic>
        <p:nvPicPr>
          <p:cNvPr id="3" name="Image 5">
            <a:extLst>
              <a:ext uri="{FF2B5EF4-FFF2-40B4-BE49-F238E27FC236}">
                <a16:creationId xmlns:a16="http://schemas.microsoft.com/office/drawing/2014/main" id="{26889000-078C-A802-94F5-12D36903D7C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488" y="6077772"/>
            <a:ext cx="1869123" cy="604454"/>
          </a:xfrm>
          <a:prstGeom prst="rect">
            <a:avLst/>
          </a:prstGeom>
        </p:spPr>
      </p:pic>
      <p:pic>
        <p:nvPicPr>
          <p:cNvPr id="5" name="Picture 2" descr="Impress - NIBIO">
            <a:extLst>
              <a:ext uri="{FF2B5EF4-FFF2-40B4-BE49-F238E27FC236}">
                <a16:creationId xmlns:a16="http://schemas.microsoft.com/office/drawing/2014/main" id="{FFDF1884-43A9-A63E-F1DA-3670BF7F2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063" y="6149493"/>
            <a:ext cx="1441984" cy="53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Universidade de Évora / Sobre / Identidade Visual Corporativa / Identidade  Visual Corporativa (IVC-UÉ)">
            <a:extLst>
              <a:ext uri="{FF2B5EF4-FFF2-40B4-BE49-F238E27FC236}">
                <a16:creationId xmlns:a16="http://schemas.microsoft.com/office/drawing/2014/main" id="{CEA39FAA-0C22-3DB4-4A78-9A857DF9E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2" y="6100507"/>
            <a:ext cx="1694160" cy="532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6" descr="Baltic Studies Center (BSC) - Data4Food2030">
            <a:extLst>
              <a:ext uri="{FF2B5EF4-FFF2-40B4-BE49-F238E27FC236}">
                <a16:creationId xmlns:a16="http://schemas.microsoft.com/office/drawing/2014/main" id="{2CBF1425-25D9-8476-7C4D-B3E519801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6" t="26673" r="8882" b="24981"/>
          <a:stretch>
            <a:fillRect/>
          </a:stretch>
        </p:blipFill>
        <p:spPr bwMode="auto">
          <a:xfrm>
            <a:off x="3773090" y="6162461"/>
            <a:ext cx="1640817" cy="532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GUIA DE TIPARA ALUNOS">
            <a:extLst>
              <a:ext uri="{FF2B5EF4-FFF2-40B4-BE49-F238E27FC236}">
                <a16:creationId xmlns:a16="http://schemas.microsoft.com/office/drawing/2014/main" id="{ACA457D8-39A8-1719-1071-4FAA3FB50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69" r="19237" b="47366"/>
          <a:stretch>
            <a:fillRect/>
          </a:stretch>
        </p:blipFill>
        <p:spPr bwMode="auto">
          <a:xfrm>
            <a:off x="5449586" y="6113367"/>
            <a:ext cx="745124" cy="68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GUIA DE TIPARA ALUNOS">
            <a:extLst>
              <a:ext uri="{FF2B5EF4-FFF2-40B4-BE49-F238E27FC236}">
                <a16:creationId xmlns:a16="http://schemas.microsoft.com/office/drawing/2014/main" id="{ECD3A550-9B92-A28A-4290-DE09C8674E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20" t="50000" b="21942"/>
          <a:stretch>
            <a:fillRect/>
          </a:stretch>
        </p:blipFill>
        <p:spPr bwMode="auto">
          <a:xfrm>
            <a:off x="6230389" y="6182249"/>
            <a:ext cx="1353646" cy="45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SLU Logo PNG Vector (EPS) Free Download">
            <a:extLst>
              <a:ext uri="{FF2B5EF4-FFF2-40B4-BE49-F238E27FC236}">
                <a16:creationId xmlns:a16="http://schemas.microsoft.com/office/drawing/2014/main" id="{C8032321-3149-7F93-0D29-9C27E848E1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275" y="5964213"/>
            <a:ext cx="840828" cy="84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4FFF22-C5C1-1052-975C-2D994DA9C5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1" b="28468"/>
          <a:stretch>
            <a:fillRect/>
          </a:stretch>
        </p:blipFill>
        <p:spPr bwMode="auto">
          <a:xfrm>
            <a:off x="8652295" y="6105518"/>
            <a:ext cx="1377794" cy="604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51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AF6832-F933-42D0-AB8F-D116EA92D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805"/>
            <a:ext cx="10515600" cy="1325563"/>
          </a:xfrm>
        </p:spPr>
        <p:txBody>
          <a:bodyPr/>
          <a:lstStyle/>
          <a:p>
            <a:r>
              <a:rPr lang="es-ES" dirty="0"/>
              <a:t>GOAL &amp; OBJECTIVES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3B9450-E75F-444C-BF64-5CCA229E5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879" y="1570368"/>
            <a:ext cx="10786241" cy="5145741"/>
          </a:xfrm>
        </p:spPr>
        <p:txBody>
          <a:bodyPr>
            <a:noAutofit/>
          </a:bodyPr>
          <a:lstStyle/>
          <a:p>
            <a:r>
              <a:rPr lang="en-GB" sz="2400" b="1" dirty="0">
                <a:solidFill>
                  <a:schemeClr val="bg2">
                    <a:lumMod val="75000"/>
                  </a:schemeClr>
                </a:solidFill>
              </a:rPr>
              <a:t>Problem</a:t>
            </a:r>
            <a:r>
              <a:rPr lang="en-GB" sz="2400" dirty="0"/>
              <a:t>: Despite efforts such as the Water Framework and Nitrates Directives, eutrophication remains a major challenge, degrading regulating and cultural ecosystem services. Climate and land use change further exacerbates nutrient pollution, impacting regions differently.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b="1" dirty="0">
                <a:solidFill>
                  <a:schemeClr val="bg2">
                    <a:lumMod val="75000"/>
                  </a:schemeClr>
                </a:solidFill>
              </a:rPr>
              <a:t>ENGAGE’s</a:t>
            </a:r>
            <a:r>
              <a:rPr lang="en-GB" sz="2400" b="1" dirty="0"/>
              <a:t> </a:t>
            </a:r>
            <a:r>
              <a:rPr lang="en-GB" sz="2400" b="1" dirty="0">
                <a:solidFill>
                  <a:schemeClr val="bg2">
                    <a:lumMod val="75000"/>
                  </a:schemeClr>
                </a:solidFill>
              </a:rPr>
              <a:t>goal</a:t>
            </a:r>
            <a:r>
              <a:rPr lang="en-GB" sz="2400" dirty="0"/>
              <a:t>: Operationalize a novel approach for multi-scale nutrient management in European river basins, co-designing strategies with stakeholders to maximize diversity of ecosystem services.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b="1" dirty="0">
                <a:solidFill>
                  <a:schemeClr val="bg2">
                    <a:lumMod val="75000"/>
                  </a:schemeClr>
                </a:solidFill>
              </a:rPr>
              <a:t>ENGAGE’s</a:t>
            </a:r>
            <a:r>
              <a:rPr lang="en-GB" sz="2400" b="1" dirty="0"/>
              <a:t> </a:t>
            </a:r>
            <a:r>
              <a:rPr lang="en-GB" sz="2400" b="1" dirty="0">
                <a:solidFill>
                  <a:schemeClr val="bg2">
                    <a:lumMod val="75000"/>
                  </a:schemeClr>
                </a:solidFill>
              </a:rPr>
              <a:t>objectives</a:t>
            </a:r>
            <a:r>
              <a:rPr lang="en-GB" sz="2400" dirty="0"/>
              <a:t>:</a:t>
            </a:r>
          </a:p>
          <a:p>
            <a:pPr lvl="1"/>
            <a:r>
              <a:rPr lang="en-GB" b="1" dirty="0"/>
              <a:t>Objective 1</a:t>
            </a:r>
            <a:r>
              <a:rPr lang="en-GB" dirty="0"/>
              <a:t>: Stakeholder Engagement for Collaborative Nutrient Control</a:t>
            </a:r>
          </a:p>
          <a:p>
            <a:pPr lvl="1"/>
            <a:r>
              <a:rPr lang="en-GB" b="1" dirty="0"/>
              <a:t>Objective </a:t>
            </a:r>
            <a:r>
              <a:rPr lang="en-GB" dirty="0"/>
              <a:t>2: Co-Design &amp; Application of Decision Support Tool (DST)</a:t>
            </a:r>
          </a:p>
          <a:p>
            <a:pPr lvl="1"/>
            <a:r>
              <a:rPr lang="en-GB" b="1" dirty="0"/>
              <a:t>Objective 3</a:t>
            </a:r>
            <a:r>
              <a:rPr lang="en-GB" dirty="0"/>
              <a:t>: Knowledge Transfer &amp; EU-Level Scaling</a:t>
            </a:r>
          </a:p>
          <a:p>
            <a:endParaRPr lang="en-GB" sz="24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531991-17F2-7D9C-B8C2-9ADA03FDA2EF}"/>
              </a:ext>
            </a:extLst>
          </p:cNvPr>
          <p:cNvSpPr txBox="1"/>
          <p:nvPr/>
        </p:nvSpPr>
        <p:spPr>
          <a:xfrm>
            <a:off x="63375" y="9053"/>
            <a:ext cx="564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bg1"/>
                </a:solidFill>
              </a:rPr>
              <a:t>WATER4ALL 2023 JTC ON “AQUATIC ECOSYSTEM SERVICES”</a:t>
            </a:r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894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AF6832-F933-42D0-AB8F-D116EA92D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kern="1200" dirty="0">
                <a:latin typeface="+mn-lt"/>
                <a:ea typeface="+mj-ea"/>
                <a:cs typeface="72 Condensed" panose="020B0506030000000003" pitchFamily="34" charset="0"/>
              </a:rPr>
              <a:t>CONSORTIUM: 6 </a:t>
            </a:r>
            <a:r>
              <a:rPr lang="fr-FR" kern="1200" dirty="0" err="1">
                <a:latin typeface="+mn-lt"/>
                <a:ea typeface="+mj-ea"/>
                <a:cs typeface="72 Condensed" panose="020B0506030000000003" pitchFamily="34" charset="0"/>
              </a:rPr>
              <a:t>partners</a:t>
            </a:r>
            <a:r>
              <a:rPr lang="fr-FR" kern="1200" dirty="0">
                <a:latin typeface="+mn-lt"/>
                <a:ea typeface="+mj-ea"/>
                <a:cs typeface="72 Condensed" panose="020B0506030000000003" pitchFamily="34" charset="0"/>
              </a:rPr>
              <a:t> </a:t>
            </a:r>
            <a:r>
              <a:rPr lang="fr-FR" kern="1200" dirty="0" err="1">
                <a:latin typeface="+mn-lt"/>
                <a:ea typeface="+mj-ea"/>
                <a:cs typeface="72 Condensed" panose="020B0506030000000003" pitchFamily="34" charset="0"/>
              </a:rPr>
              <a:t>from</a:t>
            </a:r>
            <a:r>
              <a:rPr lang="fr-FR" kern="1200" dirty="0">
                <a:latin typeface="+mn-lt"/>
                <a:ea typeface="+mj-ea"/>
                <a:cs typeface="72 Condensed" panose="020B0506030000000003" pitchFamily="34" charset="0"/>
              </a:rPr>
              <a:t> 5 countries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3B9450-E75F-444C-BF64-5CCA229E5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108" y="1881887"/>
            <a:ext cx="5667693" cy="4307776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fr-FR" sz="2400" b="1" dirty="0">
                <a:solidFill>
                  <a:schemeClr val="bg2">
                    <a:lumMod val="75000"/>
                  </a:schemeClr>
                </a:solidFill>
              </a:rPr>
              <a:t>Portugal</a:t>
            </a:r>
            <a:r>
              <a:rPr lang="fr-FR" sz="2400" dirty="0"/>
              <a:t>: </a:t>
            </a:r>
            <a:r>
              <a:rPr lang="fr-FR" sz="2400" dirty="0" err="1"/>
              <a:t>Univeristy</a:t>
            </a:r>
            <a:r>
              <a:rPr lang="fr-FR" sz="2400" dirty="0"/>
              <a:t> of Évora and  Instituto </a:t>
            </a:r>
            <a:r>
              <a:rPr lang="fr-FR" sz="2400" dirty="0" err="1"/>
              <a:t>Politécnico</a:t>
            </a:r>
            <a:r>
              <a:rPr lang="fr-FR" sz="2400" dirty="0"/>
              <a:t> de Beja </a:t>
            </a:r>
          </a:p>
          <a:p>
            <a:r>
              <a:rPr lang="fr-FR" sz="2400" b="1" dirty="0" err="1">
                <a:solidFill>
                  <a:schemeClr val="bg2">
                    <a:lumMod val="75000"/>
                  </a:schemeClr>
                </a:solidFill>
              </a:rPr>
              <a:t>Latvia</a:t>
            </a:r>
            <a:r>
              <a:rPr lang="fr-FR" sz="2400" b="1" dirty="0"/>
              <a:t>: </a:t>
            </a:r>
            <a:r>
              <a:rPr lang="fr-FR" sz="2400" dirty="0" err="1"/>
              <a:t>Nodibinajums</a:t>
            </a:r>
            <a:r>
              <a:rPr lang="fr-FR" sz="2400" dirty="0"/>
              <a:t> Baltic </a:t>
            </a:r>
            <a:r>
              <a:rPr lang="fr-FR" sz="2400" dirty="0" err="1"/>
              <a:t>Studies</a:t>
            </a:r>
            <a:r>
              <a:rPr lang="fr-FR" sz="2400" dirty="0"/>
              <a:t> Centre </a:t>
            </a:r>
          </a:p>
          <a:p>
            <a:r>
              <a:rPr lang="fr-FR" sz="2400" b="1" dirty="0" err="1">
                <a:solidFill>
                  <a:schemeClr val="bg2">
                    <a:lumMod val="75000"/>
                  </a:schemeClr>
                </a:solidFill>
              </a:rPr>
              <a:t>Lithuania</a:t>
            </a:r>
            <a:r>
              <a:rPr lang="fr-FR" sz="2400" b="1" dirty="0"/>
              <a:t>: </a:t>
            </a:r>
            <a:r>
              <a:rPr lang="fr-FR" sz="2400" dirty="0" err="1"/>
              <a:t>Mykolas</a:t>
            </a:r>
            <a:r>
              <a:rPr lang="fr-FR" sz="2400" dirty="0"/>
              <a:t> </a:t>
            </a:r>
            <a:r>
              <a:rPr lang="fr-FR" sz="2400" dirty="0" err="1"/>
              <a:t>Romeris</a:t>
            </a:r>
            <a:r>
              <a:rPr lang="fr-FR" sz="2400" dirty="0"/>
              <a:t> </a:t>
            </a:r>
            <a:r>
              <a:rPr lang="fr-FR" sz="2400" dirty="0" err="1"/>
              <a:t>University</a:t>
            </a:r>
            <a:endParaRPr lang="fr-FR" sz="2400" b="1" dirty="0"/>
          </a:p>
          <a:p>
            <a:r>
              <a:rPr lang="fr-FR" sz="2400" b="1" dirty="0" err="1">
                <a:solidFill>
                  <a:schemeClr val="bg2">
                    <a:lumMod val="75000"/>
                  </a:schemeClr>
                </a:solidFill>
              </a:rPr>
              <a:t>Norway</a:t>
            </a:r>
            <a:r>
              <a:rPr lang="fr-FR" sz="2400" b="1" dirty="0"/>
              <a:t>: </a:t>
            </a:r>
            <a:r>
              <a:rPr lang="fr-FR" sz="2400" dirty="0" err="1"/>
              <a:t>Norwegian</a:t>
            </a:r>
            <a:r>
              <a:rPr lang="fr-FR" sz="2400" dirty="0"/>
              <a:t> Institute of </a:t>
            </a:r>
            <a:r>
              <a:rPr lang="fr-FR" sz="2400" dirty="0" err="1"/>
              <a:t>Bioeconomy</a:t>
            </a:r>
            <a:r>
              <a:rPr lang="fr-FR" sz="2400" dirty="0"/>
              <a:t> </a:t>
            </a:r>
            <a:r>
              <a:rPr lang="fr-FR" sz="2400" dirty="0" err="1"/>
              <a:t>Research</a:t>
            </a:r>
            <a:r>
              <a:rPr lang="fr-FR" sz="2400" dirty="0"/>
              <a:t> </a:t>
            </a:r>
          </a:p>
          <a:p>
            <a:r>
              <a:rPr lang="fr-FR" sz="2400" b="1" dirty="0" err="1">
                <a:solidFill>
                  <a:schemeClr val="bg2">
                    <a:lumMod val="75000"/>
                  </a:schemeClr>
                </a:solidFill>
              </a:rPr>
              <a:t>Sweden</a:t>
            </a:r>
            <a:r>
              <a:rPr lang="fr-FR" sz="2400" b="1" dirty="0"/>
              <a:t>: </a:t>
            </a:r>
            <a:r>
              <a:rPr lang="fr-FR" sz="2400" dirty="0" err="1"/>
              <a:t>Swedish</a:t>
            </a:r>
            <a:r>
              <a:rPr lang="fr-FR" sz="2400" dirty="0"/>
              <a:t> </a:t>
            </a:r>
            <a:r>
              <a:rPr lang="fr-FR" sz="2400" dirty="0" err="1"/>
              <a:t>University</a:t>
            </a:r>
            <a:r>
              <a:rPr lang="fr-FR" sz="2400" dirty="0"/>
              <a:t> of Agricultural Sciences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DAAED4-75AA-6993-7126-562220E6D214}"/>
              </a:ext>
            </a:extLst>
          </p:cNvPr>
          <p:cNvSpPr txBox="1"/>
          <p:nvPr/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SzPct val="115000"/>
            </a:pPr>
            <a:r>
              <a:rPr lang="fr-FR" sz="2400" b="1" kern="1200" baseline="0">
                <a:latin typeface="+mj-lt"/>
                <a:ea typeface="+mn-ea"/>
                <a:cs typeface="Calibri Light" panose="020F0302020204030204" pitchFamily="34" charset="0"/>
              </a:rPr>
              <a:t>WATER4ALL 2023 JTC ON “AQUATIC ECOSYSTEM SERVICES”</a:t>
            </a:r>
          </a:p>
        </p:txBody>
      </p:sp>
      <p:pic>
        <p:nvPicPr>
          <p:cNvPr id="5" name="image6.png">
            <a:extLst>
              <a:ext uri="{FF2B5EF4-FFF2-40B4-BE49-F238E27FC236}">
                <a16:creationId xmlns:a16="http://schemas.microsoft.com/office/drawing/2014/main" id="{1D7F3D2D-076F-70B1-9C07-C891A51E51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347671" y="2505075"/>
            <a:ext cx="4832246" cy="3684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0681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AF6832-F933-42D0-AB8F-D116EA92D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83" y="378385"/>
            <a:ext cx="10515600" cy="1325563"/>
          </a:xfrm>
        </p:spPr>
        <p:txBody>
          <a:bodyPr/>
          <a:lstStyle/>
          <a:p>
            <a:r>
              <a:rPr lang="es-ES" dirty="0"/>
              <a:t>METHODOLOGY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3B9450-E75F-444C-BF64-5CCA229E5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883" y="1559859"/>
            <a:ext cx="10515600" cy="493301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chemeClr val="bg2">
                    <a:lumMod val="75000"/>
                  </a:schemeClr>
                </a:solidFill>
              </a:rPr>
              <a:t>PHASE I – Multi-Basin Testing</a:t>
            </a:r>
            <a:r>
              <a:rPr lang="en-GB" sz="2600" b="1" dirty="0"/>
              <a:t>:</a:t>
            </a:r>
            <a:r>
              <a:rPr lang="en-GB" sz="2600" dirty="0"/>
              <a:t> Nutrient control strategies examined for 3 diverse European river basins: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600" dirty="0"/>
              <a:t>Guadiana (Portugal/Spain): Transboundary, large basin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600" dirty="0"/>
              <a:t>Gauja-</a:t>
            </a:r>
            <a:r>
              <a:rPr lang="en-GB" sz="2600" dirty="0" err="1"/>
              <a:t>Koiva</a:t>
            </a:r>
            <a:r>
              <a:rPr lang="en-GB" sz="2600" dirty="0"/>
              <a:t> (Latvia/Estonia): Transboundary, medium-size basin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600" dirty="0" err="1"/>
              <a:t>Hobølelva</a:t>
            </a:r>
            <a:r>
              <a:rPr lang="en-GB" sz="2600" dirty="0"/>
              <a:t> (Norway): Small, cross-scale reference</a:t>
            </a:r>
            <a:br>
              <a:rPr lang="en-GB" sz="2600" dirty="0"/>
            </a:br>
            <a:r>
              <a:rPr lang="en-GB" sz="26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chemeClr val="bg2">
                    <a:lumMod val="75000"/>
                  </a:schemeClr>
                </a:solidFill>
              </a:rPr>
              <a:t>PHASE II – Scaling &amp; Replication</a:t>
            </a:r>
            <a:r>
              <a:rPr lang="en-GB" sz="2600" dirty="0"/>
              <a:t>: Guidelines for Replication &amp; EU Scaling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600" dirty="0"/>
              <a:t>Develop EU-wide nutrient control guidelines with input from the SB-Network, representing: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600" dirty="0"/>
              <a:t>Regional SBs from participating basins (Portugal, Spain, Latvia, Estonia, Norway)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600" dirty="0"/>
              <a:t>Stakeholders from additional EU member states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48B3468-5B65-DBA8-85D4-99B2AFA52EF2}"/>
              </a:ext>
            </a:extLst>
          </p:cNvPr>
          <p:cNvSpPr txBox="1"/>
          <p:nvPr/>
        </p:nvSpPr>
        <p:spPr>
          <a:xfrm>
            <a:off x="63375" y="9053"/>
            <a:ext cx="564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WATER4ALL 2023 JTC ON “AQUATIC ECOSYSTEM SERVICES”</a:t>
            </a:r>
          </a:p>
        </p:txBody>
      </p:sp>
    </p:spTree>
    <p:extLst>
      <p:ext uri="{BB962C8B-B14F-4D97-AF65-F5344CB8AC3E}">
        <p14:creationId xmlns:p14="http://schemas.microsoft.com/office/powerpoint/2010/main" val="3153067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A5D87-A640-DE25-2D25-A9390C012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AA8DD8-A668-3DF6-294F-BC21DD40B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83" y="378385"/>
            <a:ext cx="10515600" cy="1325563"/>
          </a:xfrm>
        </p:spPr>
        <p:txBody>
          <a:bodyPr/>
          <a:lstStyle/>
          <a:p>
            <a:r>
              <a:rPr lang="es-ES" dirty="0"/>
              <a:t>METHODOLOGY</a:t>
            </a:r>
            <a:endParaRPr lang="fr-F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6008E16-2A06-4F4D-48DE-AB0CB9F674C2}"/>
              </a:ext>
            </a:extLst>
          </p:cNvPr>
          <p:cNvSpPr txBox="1"/>
          <p:nvPr/>
        </p:nvSpPr>
        <p:spPr>
          <a:xfrm>
            <a:off x="63375" y="9053"/>
            <a:ext cx="564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WATER4ALL 2023 JTC ON “AQUATIC ECOSYSTEM SERVICES”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25E25F-7FEF-B9E1-DBD6-7CA82DFA7F44}"/>
              </a:ext>
            </a:extLst>
          </p:cNvPr>
          <p:cNvSpPr txBox="1"/>
          <p:nvPr/>
        </p:nvSpPr>
        <p:spPr>
          <a:xfrm>
            <a:off x="5962013" y="1703948"/>
            <a:ext cx="5381978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b="1" dirty="0"/>
              <a:t>RB1 - Guadiana River Basin (Portugal &amp; Spain)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67,100 km²; Spain (83%), Portugal (17%)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</a:t>
            </a:r>
            <a:r>
              <a:rPr lang="en-GB" sz="1600" dirty="0" err="1"/>
              <a:t>Alqueva</a:t>
            </a:r>
            <a:r>
              <a:rPr lang="en-GB" sz="1600" dirty="0"/>
              <a:t> Dam (4150 hm³) supports irrigation (100,000 ha) &amp; hydropower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Eutrophic reservoir due to nutrient loads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 dirty="0"/>
          </a:p>
          <a:p>
            <a:pPr>
              <a:buNone/>
            </a:pPr>
            <a:r>
              <a:rPr lang="en-GB" sz="1600" b="1" dirty="0"/>
              <a:t>RB2 - Gauja-</a:t>
            </a:r>
            <a:r>
              <a:rPr lang="en-GB" sz="1600" b="1" dirty="0" err="1"/>
              <a:t>Koiva</a:t>
            </a:r>
            <a:r>
              <a:rPr lang="en-GB" sz="1600" b="1" dirty="0"/>
              <a:t> River Basin (Latvia &amp; Estonia)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14,380 km²; Latvia (90.75%), Estonia (9.25%)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Low anthropogenic pressure, 50% forest, protected areas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Challenges: fertilizer legacy, water abstraction, nitrate-vulnerable zones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 dirty="0"/>
          </a:p>
          <a:p>
            <a:pPr>
              <a:buNone/>
            </a:pPr>
            <a:r>
              <a:rPr lang="en-GB" sz="1600" b="1" dirty="0"/>
              <a:t>RB3 - </a:t>
            </a:r>
            <a:r>
              <a:rPr lang="en-GB" sz="1600" b="1" dirty="0" err="1"/>
              <a:t>Hobølelva</a:t>
            </a:r>
            <a:r>
              <a:rPr lang="en-GB" sz="1600" b="1" dirty="0"/>
              <a:t> River Basin (Norway)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335 km²; drains into Lake </a:t>
            </a:r>
            <a:r>
              <a:rPr lang="en-GB" sz="1600" dirty="0" err="1"/>
              <a:t>Vansjø</a:t>
            </a:r>
            <a:r>
              <a:rPr lang="en-GB" sz="1600" dirty="0"/>
              <a:t> &amp; Oslo Fjord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20% agriculture, key for nutrient pollution mitigation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Focus area in </a:t>
            </a:r>
            <a:r>
              <a:rPr lang="en-GB" sz="1600" b="1" dirty="0"/>
              <a:t>ENGAGE</a:t>
            </a:r>
            <a:r>
              <a:rPr lang="en-GB" sz="1600" dirty="0"/>
              <a:t>: </a:t>
            </a:r>
            <a:r>
              <a:rPr lang="en-GB" sz="1600" dirty="0" err="1"/>
              <a:t>Kråkstad</a:t>
            </a:r>
            <a:r>
              <a:rPr lang="en-GB" sz="1600" dirty="0"/>
              <a:t> </a:t>
            </a:r>
            <a:r>
              <a:rPr lang="en-GB" sz="1600" dirty="0" err="1"/>
              <a:t>subcatchment</a:t>
            </a:r>
            <a:r>
              <a:rPr lang="en-GB" sz="1600" dirty="0"/>
              <a:t> (40% agriculture)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/>
              <a:t> Connected to </a:t>
            </a:r>
            <a:r>
              <a:rPr lang="en-GB" sz="1600" b="1" dirty="0" err="1"/>
              <a:t>Nordbalt-Ecosafe</a:t>
            </a:r>
            <a:r>
              <a:rPr lang="en-GB" sz="1600" dirty="0"/>
              <a:t> &amp; </a:t>
            </a:r>
            <a:r>
              <a:rPr lang="en-GB" sz="1600" b="1" dirty="0"/>
              <a:t>OPTAIN</a:t>
            </a:r>
            <a:r>
              <a:rPr lang="en-GB" sz="1600" dirty="0"/>
              <a:t> projects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E67E1C-3C1E-5DF7-46BB-A84E25960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57" y="1330575"/>
            <a:ext cx="4438216" cy="52676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929581-0602-C243-4E13-63A5C58EF7FF}"/>
              </a:ext>
            </a:extLst>
          </p:cNvPr>
          <p:cNvSpPr txBox="1"/>
          <p:nvPr/>
        </p:nvSpPr>
        <p:spPr>
          <a:xfrm>
            <a:off x="1724889" y="5839153"/>
            <a:ext cx="696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dirty="0">
                <a:solidFill>
                  <a:schemeClr val="bg1"/>
                </a:solidFill>
              </a:rPr>
              <a:t>RB1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6E75D-FB28-68D5-8198-8B282230504E}"/>
              </a:ext>
            </a:extLst>
          </p:cNvPr>
          <p:cNvSpPr txBox="1"/>
          <p:nvPr/>
        </p:nvSpPr>
        <p:spPr>
          <a:xfrm>
            <a:off x="3289359" y="3535218"/>
            <a:ext cx="696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dirty="0">
                <a:solidFill>
                  <a:schemeClr val="bg1"/>
                </a:solidFill>
              </a:rPr>
              <a:t>RB2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9AF0A4-7DEF-3FEF-7AAA-953C3DF9DE5F}"/>
              </a:ext>
            </a:extLst>
          </p:cNvPr>
          <p:cNvSpPr txBox="1"/>
          <p:nvPr/>
        </p:nvSpPr>
        <p:spPr>
          <a:xfrm>
            <a:off x="2187338" y="3244334"/>
            <a:ext cx="696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E" dirty="0">
                <a:solidFill>
                  <a:schemeClr val="bg1"/>
                </a:solidFill>
              </a:rPr>
              <a:t>RB3</a:t>
            </a:r>
          </a:p>
        </p:txBody>
      </p:sp>
    </p:spTree>
    <p:extLst>
      <p:ext uri="{BB962C8B-B14F-4D97-AF65-F5344CB8AC3E}">
        <p14:creationId xmlns:p14="http://schemas.microsoft.com/office/powerpoint/2010/main" val="612209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12D94-6A31-E2FB-59DF-DE3CFC118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92376F7-3641-4153-8E27-85301AF7A264}"/>
              </a:ext>
            </a:extLst>
          </p:cNvPr>
          <p:cNvSpPr txBox="1"/>
          <p:nvPr/>
        </p:nvSpPr>
        <p:spPr>
          <a:xfrm>
            <a:off x="63375" y="9053"/>
            <a:ext cx="564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WATER4ALL 2023 JTC ON “AQUATIC ECOSYSTEM SERVICES”</a:t>
            </a:r>
          </a:p>
        </p:txBody>
      </p:sp>
      <p:pic>
        <p:nvPicPr>
          <p:cNvPr id="7" name="image3.png">
            <a:extLst>
              <a:ext uri="{FF2B5EF4-FFF2-40B4-BE49-F238E27FC236}">
                <a16:creationId xmlns:a16="http://schemas.microsoft.com/office/drawing/2014/main" id="{807519AB-BB7B-3E18-59DF-58E6E47535D9}"/>
              </a:ext>
            </a:extLst>
          </p:cNvPr>
          <p:cNvPicPr>
            <a:picLocks/>
          </p:cNvPicPr>
          <p:nvPr/>
        </p:nvPicPr>
        <p:blipFill>
          <a:blip r:embed="rId2"/>
          <a:srcRect r="1105" b="1"/>
          <a:stretch/>
        </p:blipFill>
        <p:spPr>
          <a:xfrm>
            <a:off x="890016" y="853440"/>
            <a:ext cx="10155936" cy="599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677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11834-907C-117F-C621-E245B6A98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 dirty="0"/>
              <a:t>Dissemination &amp;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D1B335-E1AF-6631-CDFB-1F00CF2AA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chemeClr val="bg2">
                    <a:lumMod val="75000"/>
                  </a:schemeClr>
                </a:solidFill>
              </a:rPr>
              <a:t>Stakeholder Engagement:</a:t>
            </a:r>
            <a:r>
              <a:rPr lang="en-GB" sz="26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GB" sz="2600" dirty="0"/>
              <a:t>Targeting government, farmers, communities, NGOs, policymakers, academia, and the public.</a:t>
            </a:r>
            <a:br>
              <a:rPr lang="en-GB" sz="2600" dirty="0"/>
            </a:br>
            <a:endParaRPr lang="en-GB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6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GB" sz="2600" b="1" dirty="0">
                <a:solidFill>
                  <a:schemeClr val="bg2">
                    <a:lumMod val="75000"/>
                  </a:schemeClr>
                </a:solidFill>
              </a:rPr>
              <a:t>Open &amp; FAIR Access:</a:t>
            </a:r>
            <a:r>
              <a:rPr lang="en-GB" sz="26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GB" sz="2600" dirty="0"/>
              <a:t>Publishing in open journals, sharing data on ZENODO/GitHub, and presenting at conferences. </a:t>
            </a:r>
            <a:br>
              <a:rPr lang="en-GB" sz="2600" dirty="0"/>
            </a:br>
            <a:endParaRPr lang="en-GB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chemeClr val="bg2">
                    <a:lumMod val="75000"/>
                  </a:schemeClr>
                </a:solidFill>
              </a:rPr>
              <a:t>Policy &amp; Knowledge </a:t>
            </a:r>
            <a:r>
              <a:rPr lang="en-GB" sz="2600" dirty="0"/>
              <a:t>Transfer</a:t>
            </a:r>
            <a:r>
              <a:rPr lang="en-GB" sz="2600" b="1" dirty="0"/>
              <a:t>:</a:t>
            </a:r>
            <a:r>
              <a:rPr lang="en-GB" sz="2600" dirty="0"/>
              <a:t> ENGAGE website as an info hub; policy briefs for practical impact. </a:t>
            </a:r>
            <a:br>
              <a:rPr lang="en-GB" sz="2600" dirty="0"/>
            </a:br>
            <a:endParaRPr lang="en-GB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2600" b="1" dirty="0">
                <a:solidFill>
                  <a:schemeClr val="bg2">
                    <a:lumMod val="75000"/>
                  </a:schemeClr>
                </a:solidFill>
              </a:rPr>
              <a:t>Inclusive Communication:</a:t>
            </a:r>
            <a:r>
              <a:rPr lang="en-GB" sz="26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GB" sz="2600" dirty="0"/>
              <a:t>Ensuring public engagement, open science, and gender equality.</a:t>
            </a:r>
            <a:endParaRPr lang="en-SE" sz="2600" dirty="0"/>
          </a:p>
        </p:txBody>
      </p:sp>
    </p:spTree>
    <p:extLst>
      <p:ext uri="{BB962C8B-B14F-4D97-AF65-F5344CB8AC3E}">
        <p14:creationId xmlns:p14="http://schemas.microsoft.com/office/powerpoint/2010/main" val="758125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AF6832-F933-42D0-AB8F-D116EA92D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IMPACT OF ENGAGE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3B9450-E75F-444C-BF64-5CCA229E5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93" y="1690688"/>
            <a:ext cx="10515600" cy="493301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GB" sz="2600" b="1" dirty="0">
                <a:solidFill>
                  <a:schemeClr val="bg2">
                    <a:lumMod val="75000"/>
                  </a:schemeClr>
                </a:solidFill>
              </a:rPr>
              <a:t>Co-design and develop with stakeholders </a:t>
            </a:r>
            <a:r>
              <a:rPr lang="en-GB" sz="2600" dirty="0"/>
              <a:t>a DST for practical application in the development of nutrient management strategies that balance economic needs with environmental and socio-cultural requirements (integrating biophysical, biogeochemical, socio-economic, and governance elements)</a:t>
            </a:r>
          </a:p>
          <a:p>
            <a:pPr>
              <a:buFontTx/>
              <a:buChar char="-"/>
            </a:pPr>
            <a:endParaRPr lang="en-GB" sz="2600" dirty="0"/>
          </a:p>
          <a:p>
            <a:pPr>
              <a:buFontTx/>
              <a:buChar char="-"/>
            </a:pPr>
            <a:r>
              <a:rPr lang="en-GB" sz="2600" b="1" dirty="0">
                <a:solidFill>
                  <a:schemeClr val="bg2">
                    <a:lumMod val="75000"/>
                  </a:schemeClr>
                </a:solidFill>
              </a:rPr>
              <a:t>Apply the DST </a:t>
            </a:r>
            <a:r>
              <a:rPr lang="en-GB" sz="2600" dirty="0"/>
              <a:t>to three case studies</a:t>
            </a:r>
          </a:p>
          <a:p>
            <a:pPr>
              <a:buFontTx/>
              <a:buChar char="-"/>
            </a:pPr>
            <a:endParaRPr lang="en-GB" sz="2600" dirty="0"/>
          </a:p>
          <a:p>
            <a:pPr>
              <a:buFontTx/>
              <a:buChar char="-"/>
            </a:pPr>
            <a:r>
              <a:rPr lang="en-GB" sz="2600" b="1" dirty="0">
                <a:solidFill>
                  <a:schemeClr val="bg2">
                    <a:lumMod val="75000"/>
                  </a:schemeClr>
                </a:solidFill>
              </a:rPr>
              <a:t>Strengthening transboundary cooperation </a:t>
            </a:r>
            <a:r>
              <a:rPr lang="en-GB" sz="2600" dirty="0"/>
              <a:t>in nutrient pollution control</a:t>
            </a:r>
          </a:p>
          <a:p>
            <a:pPr>
              <a:buFontTx/>
              <a:buChar char="-"/>
            </a:pPr>
            <a:endParaRPr lang="en-US" sz="2600" dirty="0"/>
          </a:p>
          <a:p>
            <a:pPr>
              <a:buFontTx/>
              <a:buChar char="-"/>
            </a:pPr>
            <a:r>
              <a:rPr lang="en-US" sz="2600" b="1" dirty="0">
                <a:solidFill>
                  <a:schemeClr val="bg2">
                    <a:lumMod val="75000"/>
                  </a:schemeClr>
                </a:solidFill>
              </a:rPr>
              <a:t>Guidelines</a:t>
            </a:r>
            <a:r>
              <a:rPr lang="en-US" sz="2600" dirty="0"/>
              <a:t> for replication to other regions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A3A44E8-D657-AC1C-976F-0F280024DEA0}"/>
              </a:ext>
            </a:extLst>
          </p:cNvPr>
          <p:cNvSpPr txBox="1"/>
          <p:nvPr/>
        </p:nvSpPr>
        <p:spPr>
          <a:xfrm>
            <a:off x="63375" y="9053"/>
            <a:ext cx="564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WATER4ALL 2023 JTC ON “AQUATIC ECOSYSTEM SERVICES”</a:t>
            </a:r>
          </a:p>
        </p:txBody>
      </p:sp>
    </p:spTree>
    <p:extLst>
      <p:ext uri="{BB962C8B-B14F-4D97-AF65-F5344CB8AC3E}">
        <p14:creationId xmlns:p14="http://schemas.microsoft.com/office/powerpoint/2010/main" val="4197897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537A7A-B4F0-49AD-8502-A036462CC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304" y="4983483"/>
            <a:ext cx="2260463" cy="707571"/>
          </a:xfrm>
        </p:spPr>
        <p:txBody>
          <a:bodyPr/>
          <a:lstStyle/>
          <a:p>
            <a:r>
              <a:rPr lang="fr-FR" sz="4000" dirty="0">
                <a:solidFill>
                  <a:srgbClr val="114FB3"/>
                </a:solidFill>
                <a:latin typeface="+mn-lt"/>
              </a:rPr>
              <a:t>Questions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1AE094F-9A3D-4ED3-8E75-C2734FAAB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1876425"/>
            <a:ext cx="3467100" cy="310515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72F5A0F-0E6D-3D50-C831-5C9E9AA424A1}"/>
              </a:ext>
            </a:extLst>
          </p:cNvPr>
          <p:cNvSpPr txBox="1"/>
          <p:nvPr/>
        </p:nvSpPr>
        <p:spPr>
          <a:xfrm>
            <a:off x="63375" y="9053"/>
            <a:ext cx="564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WATER4ALL 2023 JTC ON “AQUATIC ECOSYSTEM SERVICES”</a:t>
            </a:r>
          </a:p>
        </p:txBody>
      </p:sp>
    </p:spTree>
    <p:extLst>
      <p:ext uri="{BB962C8B-B14F-4D97-AF65-F5344CB8AC3E}">
        <p14:creationId xmlns:p14="http://schemas.microsoft.com/office/powerpoint/2010/main" val="676202327"/>
      </p:ext>
    </p:extLst>
  </p:cSld>
  <p:clrMapOvr>
    <a:masterClrMapping/>
  </p:clrMapOvr>
</p:sld>
</file>

<file path=ppt/theme/theme1.xml><?xml version="1.0" encoding="utf-8"?>
<a:theme xmlns:a="http://schemas.openxmlformats.org/drawingml/2006/main" name="Water4All">
  <a:themeElements>
    <a:clrScheme name="Personnalisé 1">
      <a:dk1>
        <a:srgbClr val="3F3F3F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BC7CE"/>
      </a:hlink>
      <a:folHlink>
        <a:srgbClr val="417B8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4093</TotalTime>
  <Words>589</Words>
  <Application>Microsoft Macintosh PowerPoint</Application>
  <PresentationFormat>Widescreen</PresentationFormat>
  <Paragraphs>64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Wingdings</vt:lpstr>
      <vt:lpstr>Water4All</vt:lpstr>
      <vt:lpstr>Conception personnalisée</vt:lpstr>
      <vt:lpstr>PowerPoint Presentation</vt:lpstr>
      <vt:lpstr>GOAL &amp; OBJECTIVES</vt:lpstr>
      <vt:lpstr>CONSORTIUM: 6 partners from 5 countries</vt:lpstr>
      <vt:lpstr>METHODOLOGY</vt:lpstr>
      <vt:lpstr>METHODOLOGY</vt:lpstr>
      <vt:lpstr>PowerPoint Presentation</vt:lpstr>
      <vt:lpstr>Dissemination &amp; Communication</vt:lpstr>
      <vt:lpstr>EXPECTED IMPACT OF ENGAGE</vt:lpstr>
      <vt:lpstr>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SANTA CRUZ Edith</dc:creator>
  <cp:lastModifiedBy>Diogo Costa</cp:lastModifiedBy>
  <cp:revision>223</cp:revision>
  <cp:lastPrinted>2022-09-08T20:31:12Z</cp:lastPrinted>
  <dcterms:created xsi:type="dcterms:W3CDTF">2021-10-01T09:33:43Z</dcterms:created>
  <dcterms:modified xsi:type="dcterms:W3CDTF">2025-07-17T15:17:13Z</dcterms:modified>
</cp:coreProperties>
</file>